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5" r:id="rId8"/>
    <p:sldId id="266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644" autoAdjust="0"/>
  </p:normalViewPr>
  <p:slideViewPr>
    <p:cSldViewPr>
      <p:cViewPr varScale="1">
        <p:scale>
          <a:sx n="105" d="100"/>
          <a:sy n="105" d="100"/>
        </p:scale>
        <p:origin x="-1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20A1-4030-4BDE-BF1C-DCEE5A129299}" type="datetimeFigureOut">
              <a:rPr lang="en-GB" smtClean="0"/>
              <a:pPr/>
              <a:t>16/07/2012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D9AA-17B8-4769-9778-C9A2508AC8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20A1-4030-4BDE-BF1C-DCEE5A129299}" type="datetimeFigureOut">
              <a:rPr lang="en-GB" smtClean="0"/>
              <a:pPr/>
              <a:t>16/07/2012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D9AA-17B8-4769-9778-C9A2508AC8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20A1-4030-4BDE-BF1C-DCEE5A129299}" type="datetimeFigureOut">
              <a:rPr lang="en-GB" smtClean="0"/>
              <a:pPr/>
              <a:t>16/07/2012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D9AA-17B8-4769-9778-C9A2508AC8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20A1-4030-4BDE-BF1C-DCEE5A129299}" type="datetimeFigureOut">
              <a:rPr lang="en-GB" smtClean="0"/>
              <a:pPr/>
              <a:t>16/07/2012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D9AA-17B8-4769-9778-C9A2508AC8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20A1-4030-4BDE-BF1C-DCEE5A129299}" type="datetimeFigureOut">
              <a:rPr lang="en-GB" smtClean="0"/>
              <a:pPr/>
              <a:t>16/07/2012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D9AA-17B8-4769-9778-C9A2508AC8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20A1-4030-4BDE-BF1C-DCEE5A129299}" type="datetimeFigureOut">
              <a:rPr lang="en-GB" smtClean="0"/>
              <a:pPr/>
              <a:t>16/07/2012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D9AA-17B8-4769-9778-C9A2508AC8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20A1-4030-4BDE-BF1C-DCEE5A129299}" type="datetimeFigureOut">
              <a:rPr lang="en-GB" smtClean="0"/>
              <a:pPr/>
              <a:t>16/07/2012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D9AA-17B8-4769-9778-C9A2508AC8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20A1-4030-4BDE-BF1C-DCEE5A129299}" type="datetimeFigureOut">
              <a:rPr lang="en-GB" smtClean="0"/>
              <a:pPr/>
              <a:t>16/07/2012</a:t>
            </a:fld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D18D9AA-17B8-4769-9778-C9A2508AC88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20A1-4030-4BDE-BF1C-DCEE5A129299}" type="datetimeFigureOut">
              <a:rPr lang="en-GB" smtClean="0"/>
              <a:pPr/>
              <a:t>16/07/2012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D9AA-17B8-4769-9778-C9A2508AC8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20A1-4030-4BDE-BF1C-DCEE5A129299}" type="datetimeFigureOut">
              <a:rPr lang="en-GB" smtClean="0"/>
              <a:pPr/>
              <a:t>16/07/2012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D18D9AA-17B8-4769-9778-C9A2508AC8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D6F920A1-4030-4BDE-BF1C-DCEE5A129299}" type="datetimeFigureOut">
              <a:rPr lang="en-GB" smtClean="0"/>
              <a:pPr/>
              <a:t>16/07/2012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D9AA-17B8-4769-9778-C9A2508AC8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6F920A1-4030-4BDE-BF1C-DCEE5A129299}" type="datetimeFigureOut">
              <a:rPr lang="en-GB" smtClean="0"/>
              <a:pPr/>
              <a:t>16/07/2012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D18D9AA-17B8-4769-9778-C9A2508AC88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cation.gov.uk/publications/standard/publicationDetail/Page1/DFE-RR14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8136904" cy="147002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Understanding learners in transition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3886200"/>
            <a:ext cx="7344816" cy="1752600"/>
          </a:xfrm>
        </p:spPr>
        <p:txBody>
          <a:bodyPr/>
          <a:lstStyle/>
          <a:p>
            <a:r>
              <a:rPr lang="en-GB" dirty="0" smtClean="0"/>
              <a:t>Andy Noyes – University of Nottingham</a:t>
            </a:r>
          </a:p>
          <a:p>
            <a:r>
              <a:rPr lang="en-GB" dirty="0" smtClean="0"/>
              <a:t>2</a:t>
            </a:r>
            <a:r>
              <a:rPr lang="en-GB" baseline="30000" dirty="0" smtClean="0"/>
              <a:t>nd</a:t>
            </a:r>
            <a:r>
              <a:rPr lang="en-GB" dirty="0" smtClean="0"/>
              <a:t> March 2012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/>
          </a:bodyPr>
          <a:lstStyle/>
          <a:p>
            <a:r>
              <a:rPr lang="en-GB" sz="2800" dirty="0"/>
              <a:t>R</a:t>
            </a:r>
            <a:r>
              <a:rPr lang="en-GB" sz="2800" dirty="0" smtClean="0"/>
              <a:t>eferences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6021288"/>
          </a:xfrm>
        </p:spPr>
        <p:txBody>
          <a:bodyPr>
            <a:normAutofit fontScale="47500" lnSpcReduction="20000"/>
          </a:bodyPr>
          <a:lstStyle/>
          <a:p>
            <a:r>
              <a:rPr lang="en-GB" sz="3400" dirty="0" smtClean="0"/>
              <a:t>Noyes, A. (2009). Exploring social patterns of participation in university-entrance level mathematics in England  </a:t>
            </a:r>
            <a:r>
              <a:rPr lang="en-GB" sz="3400" i="1" dirty="0" smtClean="0"/>
              <a:t>Research in Mathematics Education, 11(2), 167-183.</a:t>
            </a:r>
          </a:p>
          <a:p>
            <a:r>
              <a:rPr lang="en-GB" sz="3400" dirty="0" smtClean="0"/>
              <a:t>Noyes, A. (2009). Participation in Mathematics: what is the problem? </a:t>
            </a:r>
            <a:r>
              <a:rPr lang="en-GB" sz="3400" i="1" dirty="0" smtClean="0"/>
              <a:t>Improving Schools, 12(3), 277-299.</a:t>
            </a:r>
          </a:p>
          <a:p>
            <a:r>
              <a:rPr lang="en-GB" sz="3400" dirty="0" err="1" smtClean="0"/>
              <a:t>Sealey</a:t>
            </a:r>
            <a:r>
              <a:rPr lang="en-GB" sz="3400" dirty="0" smtClean="0"/>
              <a:t>, P. &amp; Noyes, A. 2010. On the relevance of the mathematics curriculum to young people. </a:t>
            </a:r>
            <a:r>
              <a:rPr lang="en-GB" sz="3400" i="1" dirty="0" smtClean="0"/>
              <a:t>The</a:t>
            </a:r>
            <a:r>
              <a:rPr lang="en-GB" sz="3400" dirty="0" smtClean="0"/>
              <a:t> </a:t>
            </a:r>
            <a:r>
              <a:rPr lang="en-GB" sz="3400" i="1" dirty="0" smtClean="0"/>
              <a:t>Curriculum Journal,</a:t>
            </a:r>
            <a:r>
              <a:rPr lang="en-GB" sz="3400" dirty="0" smtClean="0"/>
              <a:t> </a:t>
            </a:r>
            <a:r>
              <a:rPr lang="en-GB" sz="3400" i="1" dirty="0" smtClean="0"/>
              <a:t>21</a:t>
            </a:r>
            <a:r>
              <a:rPr lang="en-GB" sz="3400" b="1" i="1" dirty="0" smtClean="0"/>
              <a:t>,</a:t>
            </a:r>
            <a:r>
              <a:rPr lang="en-GB" sz="3400" i="1" dirty="0" smtClean="0"/>
              <a:t> 239-253.</a:t>
            </a:r>
          </a:p>
          <a:p>
            <a:r>
              <a:rPr lang="en-GB" sz="3400" dirty="0" smtClean="0"/>
              <a:t>Noyes, A., Drake, P., Wake, G., &amp; Murphy, R. (2010). </a:t>
            </a:r>
            <a:r>
              <a:rPr lang="en-GB" sz="3400" i="1" dirty="0" smtClean="0"/>
              <a:t>Evaluating Mathematics Pathways: Final Report, December 2010 (confidential report to QCDA). Nottingham: University of Nottingham. </a:t>
            </a:r>
            <a:r>
              <a:rPr lang="en-GB" sz="3400" dirty="0" smtClean="0"/>
              <a:t>[</a:t>
            </a:r>
            <a:r>
              <a:rPr lang="en-GB" sz="3400" dirty="0" smtClean="0">
                <a:hlinkClick r:id="rId2"/>
              </a:rPr>
              <a:t>https://www.education.gov.uk/publications/standard/publicationDetail/Page1/DFE-RR143</a:t>
            </a:r>
            <a:r>
              <a:rPr lang="en-GB" sz="3400" dirty="0" smtClean="0"/>
              <a:t>]</a:t>
            </a:r>
            <a:endParaRPr lang="en-GB" sz="3400" i="1" dirty="0" smtClean="0"/>
          </a:p>
          <a:p>
            <a:r>
              <a:rPr lang="en-GB" sz="3400" dirty="0" smtClean="0"/>
              <a:t>Noyes </a:t>
            </a:r>
            <a:r>
              <a:rPr lang="en-GB" sz="3400" dirty="0"/>
              <a:t>A. 2011. Reforming 14-19 mathematics education in England: whose quality and equity? </a:t>
            </a:r>
            <a:r>
              <a:rPr lang="en-GB" sz="3400" i="1" dirty="0"/>
              <a:t>In:</a:t>
            </a:r>
            <a:r>
              <a:rPr lang="en-GB" sz="3400" dirty="0"/>
              <a:t> </a:t>
            </a:r>
            <a:r>
              <a:rPr lang="en-GB" sz="3400" dirty="0" err="1" smtClean="0"/>
              <a:t>Atweh</a:t>
            </a:r>
            <a:r>
              <a:rPr lang="en-GB" sz="3400" dirty="0" smtClean="0"/>
              <a:t>, </a:t>
            </a:r>
            <a:r>
              <a:rPr lang="en-GB" sz="3400" dirty="0"/>
              <a:t>B., </a:t>
            </a:r>
            <a:r>
              <a:rPr lang="en-GB" sz="3400" dirty="0" smtClean="0"/>
              <a:t>Valero, </a:t>
            </a:r>
            <a:r>
              <a:rPr lang="en-GB" sz="3400" dirty="0"/>
              <a:t>P. &amp; </a:t>
            </a:r>
            <a:r>
              <a:rPr lang="en-GB" sz="3400" dirty="0" err="1" smtClean="0"/>
              <a:t>Secada</a:t>
            </a:r>
            <a:r>
              <a:rPr lang="en-GB" sz="3400" dirty="0" smtClean="0"/>
              <a:t>, </a:t>
            </a:r>
            <a:r>
              <a:rPr lang="en-GB" sz="3400" dirty="0"/>
              <a:t>W. (eds.) </a:t>
            </a:r>
            <a:r>
              <a:rPr lang="en-GB" sz="3400" i="1" dirty="0"/>
              <a:t>Quality and Equity in Mathematics Education.</a:t>
            </a:r>
            <a:r>
              <a:rPr lang="en-GB" sz="3400" dirty="0"/>
              <a:t> </a:t>
            </a:r>
            <a:r>
              <a:rPr lang="en-GB" sz="3400" dirty="0" err="1"/>
              <a:t>Dordrect</a:t>
            </a:r>
            <a:r>
              <a:rPr lang="en-GB" sz="3400" dirty="0"/>
              <a:t>: Springer.</a:t>
            </a:r>
          </a:p>
          <a:p>
            <a:r>
              <a:rPr lang="en-GB" sz="3400" dirty="0" smtClean="0"/>
              <a:t>Noyes, </a:t>
            </a:r>
            <a:r>
              <a:rPr lang="en-GB" sz="3400" dirty="0"/>
              <a:t>A. &amp; </a:t>
            </a:r>
            <a:r>
              <a:rPr lang="en-GB" sz="3400" dirty="0" err="1" smtClean="0"/>
              <a:t>Sealey</a:t>
            </a:r>
            <a:r>
              <a:rPr lang="en-GB" sz="3400" dirty="0" smtClean="0"/>
              <a:t>, </a:t>
            </a:r>
            <a:r>
              <a:rPr lang="en-GB" sz="3400" dirty="0"/>
              <a:t>P. </a:t>
            </a:r>
            <a:r>
              <a:rPr lang="en-GB" sz="3400" dirty="0" smtClean="0"/>
              <a:t>(2011) Managing </a:t>
            </a:r>
            <a:r>
              <a:rPr lang="en-GB" sz="3400" dirty="0"/>
              <a:t>Learning Trajectories: the case of mathematics. </a:t>
            </a:r>
            <a:r>
              <a:rPr lang="en-GB" sz="3400" i="1" dirty="0"/>
              <a:t>Educational Review</a:t>
            </a:r>
            <a:r>
              <a:rPr lang="en-GB" sz="3400" dirty="0" smtClean="0"/>
              <a:t>.</a:t>
            </a:r>
            <a:r>
              <a:rPr lang="en-GB" sz="3400" dirty="0"/>
              <a:t> </a:t>
            </a:r>
            <a:r>
              <a:rPr lang="en-GB" sz="3400" i="1" dirty="0"/>
              <a:t>63: 2, </a:t>
            </a:r>
            <a:r>
              <a:rPr lang="en-GB" sz="3400" i="1" dirty="0" smtClean="0"/>
              <a:t>179-193</a:t>
            </a:r>
            <a:endParaRPr lang="en-GB" sz="3400" i="1" dirty="0"/>
          </a:p>
          <a:p>
            <a:r>
              <a:rPr lang="en-GB" sz="3400" dirty="0" smtClean="0"/>
              <a:t>Noyes, A., Wake, G. and Drake, P. (2011) Widening and increasing post-16 mathematics participation: pathways, pedagogies and politics. </a:t>
            </a:r>
            <a:r>
              <a:rPr lang="en-GB" sz="3400" i="1" dirty="0" smtClean="0"/>
              <a:t>International Journal of Mathematics and Science Education</a:t>
            </a:r>
            <a:r>
              <a:rPr lang="en-GB" sz="3400" dirty="0" smtClean="0"/>
              <a:t>, </a:t>
            </a:r>
            <a:r>
              <a:rPr lang="en-GB" sz="3400" i="1" dirty="0" smtClean="0"/>
              <a:t>9:483-501</a:t>
            </a:r>
          </a:p>
          <a:p>
            <a:r>
              <a:rPr lang="en-GB" sz="3400" dirty="0" smtClean="0"/>
              <a:t>Noyes, A. (2012, in press) </a:t>
            </a:r>
            <a:r>
              <a:rPr lang="en-GB" sz="3400" dirty="0"/>
              <a:t>The effective mathematics department: adding value </a:t>
            </a:r>
            <a:r>
              <a:rPr lang="en-GB" sz="3400" i="1" dirty="0"/>
              <a:t>and</a:t>
            </a:r>
            <a:r>
              <a:rPr lang="en-GB" sz="3400" dirty="0"/>
              <a:t> increasing participation</a:t>
            </a:r>
            <a:r>
              <a:rPr lang="en-GB" sz="3400" dirty="0" smtClean="0"/>
              <a:t>?  </a:t>
            </a:r>
            <a:r>
              <a:rPr lang="en-GB" sz="3400" i="1" dirty="0" smtClean="0"/>
              <a:t>School Effectiveness and School Improvement</a:t>
            </a:r>
          </a:p>
          <a:p>
            <a:r>
              <a:rPr lang="en-GB" sz="3400" dirty="0" smtClean="0"/>
              <a:t>Noyes, A. &amp; </a:t>
            </a:r>
            <a:r>
              <a:rPr lang="en-GB" sz="3400" dirty="0" err="1" smtClean="0"/>
              <a:t>Sealey</a:t>
            </a:r>
            <a:r>
              <a:rPr lang="en-GB" sz="3400" dirty="0" smtClean="0"/>
              <a:t>, P. 2012. Investigating participation in Advanced level mathematics: a study of student drop out </a:t>
            </a:r>
            <a:r>
              <a:rPr lang="en-GB" sz="3400" i="1" dirty="0" smtClean="0"/>
              <a:t>Research Papers in Education,</a:t>
            </a:r>
            <a:r>
              <a:rPr lang="en-GB" sz="3400" dirty="0" smtClean="0"/>
              <a:t> 27</a:t>
            </a:r>
            <a:r>
              <a:rPr lang="en-GB" sz="3400" b="1" dirty="0" smtClean="0"/>
              <a:t>,</a:t>
            </a:r>
            <a:r>
              <a:rPr lang="en-GB" sz="3400" dirty="0" smtClean="0"/>
              <a:t> 123-138.</a:t>
            </a:r>
          </a:p>
          <a:p>
            <a:r>
              <a:rPr lang="en-GB" sz="3400" dirty="0" smtClean="0"/>
              <a:t>Noyes, A. Wake,. G, and Drake, P (2012) Education reform and the scales of time: the case of England’s 14-19 mathematics pathways, submitted to the Journal of Educational Policy</a:t>
            </a:r>
          </a:p>
          <a:p>
            <a:r>
              <a:rPr lang="en-GB" sz="3400" dirty="0" smtClean="0"/>
              <a:t>Wake, G., Noyes, A. &amp; Drake, P (2012, in preparation) </a:t>
            </a:r>
            <a:r>
              <a:rPr lang="en-GB" sz="3400" dirty="0"/>
              <a:t>Assessing algebra: do you really get what you test</a:t>
            </a:r>
            <a:r>
              <a:rPr lang="en-GB" sz="3400" dirty="0" smtClean="0"/>
              <a:t>?</a:t>
            </a:r>
          </a:p>
          <a:p>
            <a:r>
              <a:rPr lang="en-GB" sz="3500" dirty="0" smtClean="0"/>
              <a:t>Noyes, A. (2012) It matters which class you are in: student-centred teaching and the enjoyment of learning mathematics, resubmitted to Research in Mathematics Education</a:t>
            </a:r>
          </a:p>
          <a:p>
            <a:endParaRPr lang="en-GB" sz="3400" dirty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14-19 transitions in mathematics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Two projects: </a:t>
            </a:r>
          </a:p>
          <a:p>
            <a:pPr lvl="1"/>
            <a:r>
              <a:rPr lang="en-GB" dirty="0" smtClean="0"/>
              <a:t>ESRC Geographies of Mathematical Attainment and Participation (2007-10)</a:t>
            </a:r>
          </a:p>
          <a:p>
            <a:pPr lvl="1"/>
            <a:r>
              <a:rPr lang="en-GB" dirty="0" smtClean="0"/>
              <a:t>QCA Evaluating Mathematics Pathways (2007-10)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Issues 1 – the social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Patterns of participation in A level, e.g. </a:t>
            </a:r>
          </a:p>
          <a:p>
            <a:pPr lvl="1"/>
            <a:r>
              <a:rPr lang="en-GB" dirty="0" smtClean="0"/>
              <a:t>Social class </a:t>
            </a:r>
          </a:p>
          <a:p>
            <a:pPr lvl="2"/>
            <a:r>
              <a:rPr lang="en-GB" dirty="0" smtClean="0"/>
              <a:t>Least deprived quintile over four times more likely to get A*/A</a:t>
            </a:r>
          </a:p>
          <a:p>
            <a:pPr lvl="1"/>
            <a:r>
              <a:rPr lang="en-GB" dirty="0" smtClean="0"/>
              <a:t>Ethnicity</a:t>
            </a:r>
          </a:p>
          <a:p>
            <a:pPr lvl="2"/>
            <a:r>
              <a:rPr lang="en-GB" dirty="0" smtClean="0"/>
              <a:t>Chinese/Asian </a:t>
            </a:r>
            <a:r>
              <a:rPr lang="en-GB" dirty="0" err="1" smtClean="0"/>
              <a:t>vs</a:t>
            </a:r>
            <a:r>
              <a:rPr lang="en-GB" dirty="0" smtClean="0"/>
              <a:t> British</a:t>
            </a:r>
          </a:p>
          <a:p>
            <a:pPr lvl="1"/>
            <a:r>
              <a:rPr lang="en-GB" dirty="0" smtClean="0"/>
              <a:t>Gender</a:t>
            </a:r>
          </a:p>
          <a:p>
            <a:pPr lvl="2"/>
            <a:r>
              <a:rPr lang="en-GB" dirty="0" smtClean="0"/>
              <a:t>Girls less likely to choose A level, all other things being equal; difference greater with lower GCSE grades</a:t>
            </a:r>
          </a:p>
          <a:p>
            <a:r>
              <a:rPr lang="en-GB" dirty="0" smtClean="0"/>
              <a:t>Cultural/Social attitudes to mathematical progression; </a:t>
            </a:r>
          </a:p>
          <a:p>
            <a:pPr lvl="1"/>
            <a:r>
              <a:rPr lang="en-GB" dirty="0" smtClean="0"/>
              <a:t>exchange value</a:t>
            </a:r>
          </a:p>
          <a:p>
            <a:pPr lvl="1"/>
            <a:r>
              <a:rPr lang="en-GB" dirty="0" smtClean="0"/>
              <a:t>relevance</a:t>
            </a:r>
          </a:p>
          <a:p>
            <a:pPr lvl="1"/>
            <a:r>
              <a:rPr lang="en-GB" dirty="0" smtClean="0"/>
              <a:t>delayed gratification (cultured values)</a:t>
            </a:r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Estimated probability of completing some AS/2 maths (girls, GCSE </a:t>
            </a:r>
            <a:r>
              <a:rPr lang="en-GB" dirty="0"/>
              <a:t>grade </a:t>
            </a:r>
            <a:r>
              <a:rPr lang="en-GB" dirty="0" smtClean="0"/>
              <a:t>A)</a:t>
            </a:r>
            <a:endParaRPr lang="en-GB" dirty="0"/>
          </a:p>
          <a:p>
            <a:pPr lvl="1"/>
            <a:r>
              <a:rPr lang="en-GB" dirty="0"/>
              <a:t>White </a:t>
            </a:r>
            <a:r>
              <a:rPr lang="en-GB" dirty="0" smtClean="0"/>
              <a:t>British		0.42</a:t>
            </a:r>
            <a:endParaRPr lang="en-GB" dirty="0"/>
          </a:p>
          <a:p>
            <a:pPr lvl="1"/>
            <a:r>
              <a:rPr lang="en-GB" dirty="0"/>
              <a:t>Bangladeshi </a:t>
            </a:r>
            <a:r>
              <a:rPr lang="en-GB" dirty="0" smtClean="0"/>
              <a:t>		0.64</a:t>
            </a:r>
            <a:endParaRPr lang="en-GB" dirty="0"/>
          </a:p>
          <a:p>
            <a:pPr lvl="1"/>
            <a:r>
              <a:rPr lang="en-GB" dirty="0" smtClean="0"/>
              <a:t>Pakistani		0.65</a:t>
            </a:r>
            <a:endParaRPr lang="en-GB" dirty="0"/>
          </a:p>
          <a:p>
            <a:pPr lvl="1"/>
            <a:r>
              <a:rPr lang="en-GB" dirty="0" smtClean="0"/>
              <a:t>Indian			0.69</a:t>
            </a:r>
            <a:endParaRPr lang="en-GB" dirty="0"/>
          </a:p>
          <a:p>
            <a:pPr lvl="1"/>
            <a:r>
              <a:rPr lang="en-GB" dirty="0" smtClean="0"/>
              <a:t>African			0.73</a:t>
            </a:r>
            <a:endParaRPr lang="en-GB" dirty="0"/>
          </a:p>
          <a:p>
            <a:pPr lvl="1"/>
            <a:r>
              <a:rPr lang="en-GB" dirty="0" smtClean="0"/>
              <a:t>Chinese		0.75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Issues 2 – Curriculum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Curriculum</a:t>
            </a:r>
          </a:p>
          <a:p>
            <a:pPr lvl="1"/>
            <a:r>
              <a:rPr lang="en-GB" dirty="0" smtClean="0"/>
              <a:t>Reforming curriculum is problematic</a:t>
            </a:r>
          </a:p>
          <a:p>
            <a:pPr lvl="1"/>
            <a:r>
              <a:rPr lang="en-GB" dirty="0" smtClean="0"/>
              <a:t>Algebra as threshold concept; assessment (and mark schemes) weak to elicit and reward algebra</a:t>
            </a:r>
          </a:p>
          <a:p>
            <a:pPr lvl="1"/>
            <a:r>
              <a:rPr lang="en-GB" dirty="0" smtClean="0"/>
              <a:t>Mathematics and Use of Mathematics</a:t>
            </a:r>
          </a:p>
          <a:p>
            <a:r>
              <a:rPr lang="en-GB" dirty="0" smtClean="0"/>
              <a:t>Pathways</a:t>
            </a:r>
          </a:p>
          <a:p>
            <a:pPr lvl="1"/>
            <a:r>
              <a:rPr lang="en-GB" dirty="0" smtClean="0"/>
              <a:t>Are current qualifications sufficient?</a:t>
            </a:r>
          </a:p>
          <a:p>
            <a:pPr lvl="1"/>
            <a:r>
              <a:rPr lang="en-GB" dirty="0" smtClean="0"/>
              <a:t>Schools already have pathways</a:t>
            </a:r>
          </a:p>
          <a:p>
            <a:pPr lvl="1"/>
            <a:r>
              <a:rPr lang="en-GB" dirty="0" smtClean="0"/>
              <a:t>Transition at 16 problematic</a:t>
            </a:r>
          </a:p>
          <a:p>
            <a:pPr lvl="1"/>
            <a:r>
              <a:rPr lang="en-GB" dirty="0" smtClean="0"/>
              <a:t>Performativity all-pervasive</a:t>
            </a:r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Issues 4 - school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Schools matter</a:t>
            </a:r>
          </a:p>
          <a:p>
            <a:pPr lvl="1"/>
            <a:r>
              <a:rPr lang="en-GB" dirty="0" smtClean="0"/>
              <a:t>Big differences in uptake between classes/teachers</a:t>
            </a:r>
          </a:p>
          <a:p>
            <a:pPr lvl="1"/>
            <a:r>
              <a:rPr lang="en-GB" dirty="0" smtClean="0"/>
              <a:t>Classroom culture is important</a:t>
            </a:r>
          </a:p>
          <a:p>
            <a:pPr lvl="1"/>
            <a:r>
              <a:rPr lang="en-GB" dirty="0" smtClean="0"/>
              <a:t>11-16 ‘value added’ variable between schools</a:t>
            </a:r>
          </a:p>
          <a:p>
            <a:pPr lvl="1"/>
            <a:r>
              <a:rPr lang="en-GB" dirty="0" smtClean="0"/>
              <a:t>MLM suggest 20% unexplained variance in AS/2 completion at school level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052736"/>
            <a:ext cx="7686700" cy="3933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79512" y="5013176"/>
            <a:ext cx="7715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Pairwise</a:t>
            </a:r>
            <a:r>
              <a:rPr lang="en-GB" dirty="0" smtClean="0"/>
              <a:t> plot of school level residuals (East Midlands) for KS2-4 CVA in maths and combined other subjects (GCSE).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34200" cy="1143000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Maths classroom culture</a:t>
            </a:r>
            <a:endParaRPr lang="en-GB" dirty="0"/>
          </a:p>
        </p:txBody>
      </p:sp>
      <p:pic>
        <p:nvPicPr>
          <p:cNvPr id="40962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340768"/>
            <a:ext cx="5612957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228184" y="1916832"/>
            <a:ext cx="250033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top mathematics groups (expecting A*/A grades) are E5/7 and Q5 respectively</a:t>
            </a:r>
          </a:p>
          <a:p>
            <a:endParaRPr lang="en-GB" dirty="0" smtClean="0"/>
          </a:p>
          <a:p>
            <a:r>
              <a:rPr lang="en-GB" dirty="0" smtClean="0"/>
              <a:t>In E5 and E7 about 70% and 80% respectively are considering A level mathematics whereas in Q5 the figure is a drastically reduced 25%.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Issues 3 - Policy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Politics/Policy and Reform</a:t>
            </a:r>
          </a:p>
          <a:p>
            <a:pPr lvl="1"/>
            <a:r>
              <a:rPr lang="en-GB" dirty="0" smtClean="0"/>
              <a:t>Multiple interests</a:t>
            </a:r>
          </a:p>
          <a:p>
            <a:pPr lvl="1"/>
            <a:r>
              <a:rPr lang="en-GB" dirty="0" smtClean="0"/>
              <a:t>Complex demands </a:t>
            </a:r>
          </a:p>
          <a:p>
            <a:pPr lvl="1"/>
            <a:r>
              <a:rPr lang="en-GB" dirty="0" smtClean="0"/>
              <a:t>The scales of time</a:t>
            </a:r>
          </a:p>
          <a:p>
            <a:pPr lvl="1"/>
            <a:r>
              <a:rPr lang="en-GB" dirty="0" smtClean="0"/>
              <a:t>Limited policy analyses of mathematics education reform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86</TotalTime>
  <Words>516</Words>
  <Application>Microsoft Office PowerPoint</Application>
  <PresentationFormat>On-screen Show (4:3)</PresentationFormat>
  <Paragraphs>68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Technic</vt:lpstr>
      <vt:lpstr>Understanding learners in transition</vt:lpstr>
      <vt:lpstr>14-19 transitions in mathematics</vt:lpstr>
      <vt:lpstr>Key Issues 1 – the social</vt:lpstr>
      <vt:lpstr>Example...</vt:lpstr>
      <vt:lpstr>Key Issues 2 – Curriculum</vt:lpstr>
      <vt:lpstr>Key Issues 4 - school</vt:lpstr>
      <vt:lpstr>Slide 7</vt:lpstr>
      <vt:lpstr>Maths classroom culture</vt:lpstr>
      <vt:lpstr>Key Issues 3 - Policy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learners in transition</dc:title>
  <dc:creator>Andrew</dc:creator>
  <cp:lastModifiedBy>Diane</cp:lastModifiedBy>
  <cp:revision>5</cp:revision>
  <dcterms:created xsi:type="dcterms:W3CDTF">2012-03-01T19:23:25Z</dcterms:created>
  <dcterms:modified xsi:type="dcterms:W3CDTF">2012-07-16T18:35:13Z</dcterms:modified>
</cp:coreProperties>
</file>